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57" r:id="rId4"/>
    <p:sldId id="259" r:id="rId5"/>
    <p:sldId id="260" r:id="rId6"/>
    <p:sldId id="261" r:id="rId7"/>
    <p:sldId id="289" r:id="rId8"/>
    <p:sldId id="262" r:id="rId9"/>
    <p:sldId id="263" r:id="rId10"/>
    <p:sldId id="264" r:id="rId11"/>
    <p:sldId id="280" r:id="rId12"/>
    <p:sldId id="265" r:id="rId13"/>
    <p:sldId id="266" r:id="rId14"/>
    <p:sldId id="284" r:id="rId15"/>
    <p:sldId id="283" r:id="rId16"/>
    <p:sldId id="287" r:id="rId17"/>
    <p:sldId id="274" r:id="rId18"/>
    <p:sldId id="270" r:id="rId19"/>
    <p:sldId id="271" r:id="rId20"/>
    <p:sldId id="272" r:id="rId21"/>
    <p:sldId id="277" r:id="rId22"/>
    <p:sldId id="275" r:id="rId23"/>
    <p:sldId id="278" r:id="rId24"/>
    <p:sldId id="273" r:id="rId25"/>
    <p:sldId id="276" r:id="rId26"/>
    <p:sldId id="281" r:id="rId27"/>
    <p:sldId id="285" r:id="rId28"/>
    <p:sldId id="282" r:id="rId29"/>
    <p:sldId id="286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990000"/>
    <a:srgbClr val="E26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88" autoAdjust="0"/>
    <p:restoredTop sz="94660"/>
  </p:normalViewPr>
  <p:slideViewPr>
    <p:cSldViewPr snapToGrid="0">
      <p:cViewPr varScale="1">
        <p:scale>
          <a:sx n="90" d="100"/>
          <a:sy n="90" d="100"/>
        </p:scale>
        <p:origin x="247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FE8E3-0A48-48A3-952F-E539B82B69EC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F7DDA-638E-4B1C-A964-0BB95DA6E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1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Unemployment because of Phillips Curve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F7DDA-638E-4B1C-A964-0BB95DA6E7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7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stepwise regression did not improve performance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F7DDA-638E-4B1C-A964-0BB95DA6E7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3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Explain that </a:t>
            </a:r>
            <a:r>
              <a:rPr lang="en-US" dirty="0" err="1"/>
              <a:t>MedAE</a:t>
            </a:r>
            <a:r>
              <a:rPr lang="en-US" dirty="0"/>
              <a:t> means Median Absolute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F7DDA-638E-4B1C-A964-0BB95DA6E7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83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Results Stats -  MAE: 0.346%, </a:t>
            </a:r>
            <a:r>
              <a:rPr lang="en-US" dirty="0" err="1"/>
              <a:t>MedAE</a:t>
            </a:r>
            <a:r>
              <a:rPr lang="en-US" dirty="0"/>
              <a:t>: 0.289%, Max Error: 0.944%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F7DDA-638E-4B1C-A964-0BB95DA6E7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5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04F64B-9001-0727-4554-4FB02E09E06A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BBB3E-2EE1-2CA7-45EA-533CB72F4B0F}"/>
              </a:ext>
            </a:extLst>
          </p:cNvPr>
          <p:cNvSpPr/>
          <p:nvPr/>
        </p:nvSpPr>
        <p:spPr>
          <a:xfrm>
            <a:off x="0" y="933450"/>
            <a:ext cx="10848975" cy="4524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BFAEC-4BC8-0A3F-AB11-88F303398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2F387-095F-3047-2B61-C3C3AC6CD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B803E-6064-2FEC-5EA5-5FECDB74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8976E388-3869-4C50-9984-3CE6C986994B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DF12-C8F3-1E2B-ED55-C53798F9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1957D-96BD-5E62-DA0F-29127633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CFCAAD-4142-DEA2-14CB-DFB8805C4E8E}"/>
              </a:ext>
            </a:extLst>
          </p:cNvPr>
          <p:cNvSpPr/>
          <p:nvPr/>
        </p:nvSpPr>
        <p:spPr>
          <a:xfrm>
            <a:off x="0" y="219075"/>
            <a:ext cx="11506200" cy="1606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F9934-0D82-C1F0-B059-B68609C0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2FBC4-16F0-B822-62FD-042B17C9B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Futura Std Medium" panose="020B0502020204020303" pitchFamily="34" charset="0"/>
              </a:defRPr>
            </a:lvl1pPr>
            <a:lvl2pPr>
              <a:defRPr>
                <a:latin typeface="Futura Std Medium" panose="020B0502020204020303" pitchFamily="34" charset="0"/>
              </a:defRPr>
            </a:lvl2pPr>
            <a:lvl3pPr>
              <a:defRPr>
                <a:latin typeface="Futura Std Medium" panose="020B0502020204020303" pitchFamily="34" charset="0"/>
              </a:defRPr>
            </a:lvl3pPr>
            <a:lvl4pPr>
              <a:defRPr>
                <a:latin typeface="Futura Std Medium" panose="020B0502020204020303" pitchFamily="34" charset="0"/>
              </a:defRPr>
            </a:lvl4pPr>
            <a:lvl5pPr>
              <a:defRPr>
                <a:latin typeface="Futura Std Medium" panose="020B0502020204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1C6F4-F37B-3062-22BB-CC169DA1FC8C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E9B5741-1D91-1295-812D-A476263B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8ADDCC6F-B9B5-4DE1-A2CE-7DA57CE5125D}" type="datetime1">
              <a:rPr lang="en-US" smtClean="0"/>
              <a:t>11/29/2022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5410BCB-72E4-3166-1B43-DA1AEE324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C2FB006-D8E2-17FA-A8A6-6E0F6995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71351-F38B-0515-729D-A31841A0F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C4337-8604-C440-7056-CC1909B7C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Futura Std Medium" panose="020B0502020204020303" pitchFamily="34" charset="0"/>
              </a:defRPr>
            </a:lvl1pPr>
            <a:lvl2pPr>
              <a:defRPr>
                <a:latin typeface="Futura Std Medium" panose="020B0502020204020303" pitchFamily="34" charset="0"/>
              </a:defRPr>
            </a:lvl2pPr>
            <a:lvl3pPr>
              <a:defRPr>
                <a:latin typeface="Futura Std Medium" panose="020B0502020204020303" pitchFamily="34" charset="0"/>
              </a:defRPr>
            </a:lvl3pPr>
            <a:lvl4pPr>
              <a:defRPr>
                <a:latin typeface="Futura Std Medium" panose="020B0502020204020303" pitchFamily="34" charset="0"/>
              </a:defRPr>
            </a:lvl4pPr>
            <a:lvl5pPr>
              <a:defRPr>
                <a:latin typeface="Futura Std Medium" panose="020B0502020204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391D2-E0EF-238B-A0D5-E42C491F4AA3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2254AFA-DEC1-0315-ECE0-CC74F72D57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3CFF8D0B-7752-4231-83A6-567E705CEC6B}" type="datetime1">
              <a:rPr lang="en-US" smtClean="0"/>
              <a:t>11/29/2022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802207B-75B3-C062-A74D-44B16FF2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21D79B2-790A-F4C1-EA87-6A4BC87F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8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94EE8BA-7702-655B-9634-8555756F89EB}"/>
              </a:ext>
            </a:extLst>
          </p:cNvPr>
          <p:cNvSpPr/>
          <p:nvPr/>
        </p:nvSpPr>
        <p:spPr>
          <a:xfrm>
            <a:off x="0" y="219075"/>
            <a:ext cx="11506200" cy="1606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05783-5853-33E3-E598-BC84C1BC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66D4-0FDE-58E1-7968-5F9892BD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675"/>
            <a:ext cx="10515600" cy="4159250"/>
          </a:xfrm>
        </p:spPr>
        <p:txBody>
          <a:bodyPr/>
          <a:lstStyle>
            <a:lvl1pPr>
              <a:defRPr>
                <a:latin typeface="Futura Std Medium" panose="020B0502020204020303" pitchFamily="34" charset="0"/>
              </a:defRPr>
            </a:lvl1pPr>
            <a:lvl2pPr>
              <a:defRPr>
                <a:latin typeface="Futura Std Medium" panose="020B0502020204020303" pitchFamily="34" charset="0"/>
              </a:defRPr>
            </a:lvl2pPr>
            <a:lvl3pPr>
              <a:defRPr>
                <a:latin typeface="Futura Std Medium" panose="020B0502020204020303" pitchFamily="34" charset="0"/>
              </a:defRPr>
            </a:lvl3pPr>
            <a:lvl4pPr>
              <a:defRPr>
                <a:latin typeface="Futura Std Medium" panose="020B0502020204020303" pitchFamily="34" charset="0"/>
              </a:defRPr>
            </a:lvl4pPr>
            <a:lvl5pPr>
              <a:defRPr>
                <a:latin typeface="Futura Std Medium" panose="020B0502020204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A2025-8029-0DED-9D8B-E85E4610C379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83CEB9D-8EB5-9E5A-D71B-A5A0E31B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71E1606E-8D52-4A36-8549-F367518274AC}" type="datetime1">
              <a:rPr lang="en-US" smtClean="0"/>
              <a:t>11/29/2022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048FA4-811A-E960-43AE-28504E5D4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68FD55-866D-5054-517A-DEF129EB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6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A2B3-797F-94CD-C082-CF4BEDC8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10E63-8B48-9ACD-B1A3-243031D15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Futura Std Medium" panose="020B05020202040203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B3BB11-8995-79A5-C018-1199813C83F4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412B6C-98BF-4507-89EF-0882B3D7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5BE91636-1557-444E-8325-0FA6754E0923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B6E720C-F81C-C386-EE4B-555DDF24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36D4766-0A9E-B285-A191-FF97F9ED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3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954B15-1B1A-FEA4-B1CA-B0DB26F85ABB}"/>
              </a:ext>
            </a:extLst>
          </p:cNvPr>
          <p:cNvSpPr/>
          <p:nvPr/>
        </p:nvSpPr>
        <p:spPr>
          <a:xfrm>
            <a:off x="0" y="219075"/>
            <a:ext cx="11506200" cy="1606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00A3C-9DA1-F433-E839-9EFBF18C7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E1FA4-4B78-850B-6045-0D5B49EED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6B9843-649F-A8CE-17B0-C6EA9BD6CD60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AB4F30C-FB05-9AA7-EBA3-013536FB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26F5A6D1-91E5-4579-ABA0-18F007DD3B5F}" type="datetime1">
              <a:rPr lang="en-US" smtClean="0"/>
              <a:t>11/29/2022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BB14FEA-5E7B-F2D6-9E2E-9800AB28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BF6D9DA-02E3-1CA5-180C-2F721653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E1D463A-A17F-C386-B71A-4B95FCE1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9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5F5B095-30B9-406F-5F30-F0C4E2EC9D6F}"/>
              </a:ext>
            </a:extLst>
          </p:cNvPr>
          <p:cNvSpPr/>
          <p:nvPr/>
        </p:nvSpPr>
        <p:spPr>
          <a:xfrm>
            <a:off x="0" y="219075"/>
            <a:ext cx="11506200" cy="1606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AFD3E-DD89-A383-211D-E6B53E9E4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Futura Std Medium" panose="020B0502020204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E8158-311E-F802-BCD5-55FA9295A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Futura Std Medium" panose="020B0502020204020303" pitchFamily="34" charset="0"/>
              </a:defRPr>
            </a:lvl1pPr>
            <a:lvl2pPr>
              <a:defRPr>
                <a:latin typeface="Futura Std Medium" panose="020B0502020204020303" pitchFamily="34" charset="0"/>
              </a:defRPr>
            </a:lvl2pPr>
            <a:lvl3pPr>
              <a:defRPr>
                <a:latin typeface="Futura Std Medium" panose="020B0502020204020303" pitchFamily="34" charset="0"/>
              </a:defRPr>
            </a:lvl3pPr>
            <a:lvl4pPr>
              <a:defRPr>
                <a:latin typeface="Futura Std Medium" panose="020B0502020204020303" pitchFamily="34" charset="0"/>
              </a:defRPr>
            </a:lvl4pPr>
            <a:lvl5pPr>
              <a:defRPr>
                <a:latin typeface="Futura Std Medium" panose="020B0502020204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28164-C5C5-A340-EA72-87A9EAB12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Futura Std Medium" panose="020B0502020204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CAF40-1546-7D05-AF28-386CFCA84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Futura Std Medium" panose="020B0502020204020303" pitchFamily="34" charset="0"/>
              </a:defRPr>
            </a:lvl1pPr>
            <a:lvl2pPr>
              <a:defRPr>
                <a:latin typeface="Futura Std Medium" panose="020B0502020204020303" pitchFamily="34" charset="0"/>
              </a:defRPr>
            </a:lvl2pPr>
            <a:lvl3pPr>
              <a:defRPr>
                <a:latin typeface="Futura Std Medium" panose="020B0502020204020303" pitchFamily="34" charset="0"/>
              </a:defRPr>
            </a:lvl3pPr>
            <a:lvl4pPr>
              <a:defRPr>
                <a:latin typeface="Futura Std Medium" panose="020B0502020204020303" pitchFamily="34" charset="0"/>
              </a:defRPr>
            </a:lvl4pPr>
            <a:lvl5pPr>
              <a:defRPr>
                <a:latin typeface="Futura Std Medium" panose="020B0502020204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E52FC-F421-5C42-14B3-054879B4076D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80AF298-19F8-9ECA-C019-B70C2F01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5213FC53-FFC8-43A2-861D-A5DE6A8498D6}" type="datetime1">
              <a:rPr lang="en-US" smtClean="0"/>
              <a:t>11/29/2022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5410541-9CDC-E4F0-F4D1-F3BA9687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2DFBAC0-34FE-10CF-7495-CA966E0A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E3BAB18-C2CD-BD81-0304-E2A44D9C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7261A4-2495-1D21-97BB-23148AF85AFC}"/>
              </a:ext>
            </a:extLst>
          </p:cNvPr>
          <p:cNvSpPr/>
          <p:nvPr/>
        </p:nvSpPr>
        <p:spPr>
          <a:xfrm>
            <a:off x="0" y="219075"/>
            <a:ext cx="11506200" cy="1606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E6877-A943-AE8E-43E7-1B07C50B34C2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DF1AAE-FB82-38D2-6220-0DA5D394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6304520E-53BC-4EF6-A087-91C21A808943}" type="datetime1">
              <a:rPr lang="en-US" smtClean="0"/>
              <a:t>11/29/2022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B16F255-2FB2-D46B-627C-73B5035F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48583EB-359C-B9B3-47F2-4E44BC5B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FFE5C2-3BD1-C283-D7F0-393D1777E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A7EBDE-7EAF-94F1-DAAF-B06D0E2DEB85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5C257D4-01FC-5027-2E3A-3DF02F06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6BB7C7F4-3337-4E0D-BDF0-19EADA44EDEF}" type="datetime1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FB1C9C3-3125-BFA7-6E6A-C2457FB6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DEA998A-A37F-6F92-C4BB-A71E6D71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F7D1BF-7075-DA24-A269-61B6CE90641E}"/>
              </a:ext>
            </a:extLst>
          </p:cNvPr>
          <p:cNvSpPr/>
          <p:nvPr/>
        </p:nvSpPr>
        <p:spPr>
          <a:xfrm>
            <a:off x="-3968" y="314324"/>
            <a:ext cx="4909344" cy="57054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7860D-5877-E4E1-DAAD-C3CFB00D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11FD1-1E16-82FB-D1F5-4FCB568DC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Futura Std Medium" panose="020B0502020204020303" pitchFamily="34" charset="0"/>
              </a:defRPr>
            </a:lvl1pPr>
            <a:lvl2pPr>
              <a:defRPr sz="2800">
                <a:latin typeface="Futura Std Medium" panose="020B0502020204020303" pitchFamily="34" charset="0"/>
              </a:defRPr>
            </a:lvl2pPr>
            <a:lvl3pPr>
              <a:defRPr sz="2400">
                <a:latin typeface="Futura Std Medium" panose="020B0502020204020303" pitchFamily="34" charset="0"/>
              </a:defRPr>
            </a:lvl3pPr>
            <a:lvl4pPr>
              <a:defRPr sz="2000">
                <a:latin typeface="Futura Std Medium" panose="020B0502020204020303" pitchFamily="34" charset="0"/>
              </a:defRPr>
            </a:lvl4pPr>
            <a:lvl5pPr>
              <a:defRPr sz="2000">
                <a:latin typeface="Futura Std Medium" panose="020B05020202040203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77ACF-18D0-8498-E4F4-5E78EE1A3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F51-EC22-7FB9-E878-E54F32A62B47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869AD0-5788-F4B7-38C5-A39FF543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75650FB-513C-49E3-98FA-52D90E0486BC}" type="datetime1">
              <a:rPr lang="en-US" smtClean="0"/>
              <a:t>11/29/2022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A8FA521-DCED-CF1E-DEC8-C7E677B3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C3B10AD-F007-41BA-F533-5BDFD28E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2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0F7F92-F907-00AD-C414-D581027A2D3D}"/>
              </a:ext>
            </a:extLst>
          </p:cNvPr>
          <p:cNvSpPr/>
          <p:nvPr/>
        </p:nvSpPr>
        <p:spPr>
          <a:xfrm>
            <a:off x="-3968" y="314324"/>
            <a:ext cx="4909344" cy="57054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2EF37-D038-711E-F439-6DE0F0DF3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Futura Std Medium" panose="020B05020202040203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0ED1C-3295-705F-FAD0-14957E4D7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EF4DD-0A81-1CB9-0C38-897C1D1C4D56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8E8CB4-6509-0E65-88BB-662C2D15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5E8352E7-A59C-4DB3-8DE7-FAA7AB9A2B3E}" type="datetime1">
              <a:rPr lang="en-US" smtClean="0"/>
              <a:t>11/29/2022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6181DB3-0271-71C7-4AEA-F8FB7722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F443CD-54B5-561E-A51C-910995C7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860BD9-379D-0E6B-0E35-884ED0F4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3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CC7D4E-49F7-6554-DCD7-E5270B72958F}"/>
              </a:ext>
            </a:extLst>
          </p:cNvPr>
          <p:cNvSpPr/>
          <p:nvPr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0124D-5601-0E1D-CE6A-B087F98E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9213A-2C39-9EA7-818C-6522B7006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027D8-1D5B-71AF-000A-61171BABC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1CE0391-F0A2-4516-8082-5B1A55085CCD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8102C-095C-74B5-ABF9-604AA78B0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STAT410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FDA59-B1F2-EFE7-2943-DEE409A89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FDC0C557-AC9F-48AA-8C35-8A48F0364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1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Std Medium" panose="020B05020202040203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Std Medium" panose="020B05020202040203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Std Medium" panose="020B05020202040203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Std Medium" panose="020B05020202040203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Std Medium" panose="020B05020202040203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Std Medium" panose="020B05020202040203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ben.allen@rice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-mcat.com/image.php?img=040701_68zzzz353200_Neural_network_example_68.jpg&amp;image_id=353200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oboforex.com/blog/2021/08/09/a-week-in-the-market-09-08-15-08-oil-and-inflation-statistic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AF74-455D-E091-5AE7-00187514C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267" y="1185863"/>
            <a:ext cx="9144000" cy="2387600"/>
          </a:xfrm>
          <a:effectLst/>
        </p:spPr>
        <p:txBody>
          <a:bodyPr>
            <a:normAutofit/>
          </a:bodyPr>
          <a:lstStyle/>
          <a:p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 U.S. Inflation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F0F84-0EB4-B644-3B88-780DAB669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3932766"/>
            <a:ext cx="9144000" cy="1320800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 Benjamin Allen</a:t>
            </a: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ben.allen@rice.edu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STAT410 Final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86D8C-9FEE-24EB-F2F6-1E7D2A93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9868-57FD-47D9-BA59-042F542409A3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6BC78-EF9F-E3C7-57DB-AB1080811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0A586-BDEF-DE40-8006-902E8DC1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9C2407-A0FC-FF84-2D02-7416E34E7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17699"/>
            <a:ext cx="5181600" cy="4259263"/>
          </a:xfrm>
        </p:spPr>
        <p:txBody>
          <a:bodyPr>
            <a:normAutofit/>
          </a:bodyPr>
          <a:lstStyle/>
          <a:p>
            <a:r>
              <a:rPr lang="en-US" dirty="0"/>
              <a:t>Linearity?</a:t>
            </a:r>
          </a:p>
          <a:p>
            <a:pPr lvl="1"/>
            <a:r>
              <a:rPr lang="en-US" dirty="0"/>
              <a:t>Potentially true for federal funds rate (1), consumer sentiment (4), and commodity prices (5)</a:t>
            </a:r>
          </a:p>
          <a:p>
            <a:pPr lvl="1"/>
            <a:r>
              <a:rPr lang="en-US" dirty="0"/>
              <a:t>The rest do not appear linear</a:t>
            </a:r>
          </a:p>
          <a:p>
            <a:pPr marL="457200" lvl="1" indent="0">
              <a:buNone/>
            </a:pPr>
            <a:endParaRPr lang="en-US" sz="1200" dirty="0"/>
          </a:p>
          <a:p>
            <a:r>
              <a:rPr lang="en-US" dirty="0"/>
              <a:t>Normal Errors?</a:t>
            </a:r>
          </a:p>
          <a:p>
            <a:pPr lvl="1"/>
            <a:r>
              <a:rPr lang="en-US" dirty="0"/>
              <a:t>Histogram shows slight positive skew in residuals</a:t>
            </a:r>
          </a:p>
          <a:p>
            <a:pPr lvl="1"/>
            <a:r>
              <a:rPr lang="en-US" dirty="0"/>
              <a:t>Shapiro and Kolmogorov-Smirnov test both rejected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C68E2D-F6B7-7A1F-0062-B9E2C649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Linear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6AD7F-1D85-819B-77B4-E66745B1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18C6-0F57-47ED-8158-589AE67B8846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74C91-D467-7C0E-0CC4-034B79C5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8F68E-173B-E269-6A54-ECE9E96B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10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C16D71-C487-E286-6157-522C6A9691D7}"/>
              </a:ext>
            </a:extLst>
          </p:cNvPr>
          <p:cNvSpPr txBox="1"/>
          <p:nvPr/>
        </p:nvSpPr>
        <p:spPr>
          <a:xfrm>
            <a:off x="6361113" y="2910878"/>
            <a:ext cx="5524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</a:t>
            </a:r>
            <a:r>
              <a:rPr lang="en-US" sz="1200" b="1" dirty="0">
                <a:latin typeface="Futura Std Medium" panose="020B0502020204020303" pitchFamily="34" charset="0"/>
              </a:rPr>
              <a:t>(1)               (2)               (3)                (4)               (5)               (6)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F8A2AF-0319-C743-E9BF-2C67DFFE0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6365" y="3246792"/>
            <a:ext cx="2981588" cy="29815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F21B02-23D1-E51B-5666-CAE81F72A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793" y="4946882"/>
            <a:ext cx="2922283" cy="804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E6983810-68F9-FDAE-6856-A34BCFFD6C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4306" r="4259" b="82176"/>
          <a:stretch/>
        </p:blipFill>
        <p:spPr>
          <a:xfrm>
            <a:off x="6239670" y="1986849"/>
            <a:ext cx="5558245" cy="963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19E1E-3049-CAA6-1836-BCE88263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792" y="3874660"/>
            <a:ext cx="2922284" cy="702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960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9C2407-A0FC-FF84-2D02-7416E34E7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17699"/>
            <a:ext cx="5181600" cy="4259263"/>
          </a:xfrm>
        </p:spPr>
        <p:txBody>
          <a:bodyPr>
            <a:normAutofit/>
          </a:bodyPr>
          <a:lstStyle/>
          <a:p>
            <a:r>
              <a:rPr lang="en-US" dirty="0"/>
              <a:t>Homoscedasticity?</a:t>
            </a:r>
          </a:p>
          <a:p>
            <a:pPr lvl="1"/>
            <a:r>
              <a:rPr lang="en-US" dirty="0"/>
              <a:t>Looking at scatterplot, variance increases with larger fitted values</a:t>
            </a:r>
          </a:p>
          <a:p>
            <a:pPr lvl="1"/>
            <a:r>
              <a:rPr lang="en-US" dirty="0"/>
              <a:t>Corresponds to higher volatility</a:t>
            </a:r>
          </a:p>
          <a:p>
            <a:pPr lvl="1"/>
            <a:endParaRPr lang="en-US" dirty="0"/>
          </a:p>
          <a:p>
            <a:r>
              <a:rPr lang="en-US" dirty="0"/>
              <a:t>Uncorrelated Errors?</a:t>
            </a:r>
          </a:p>
          <a:p>
            <a:pPr lvl="1"/>
            <a:r>
              <a:rPr lang="en-US" dirty="0"/>
              <a:t>Model has an autocorrelation of ~0.92</a:t>
            </a:r>
          </a:p>
          <a:p>
            <a:pPr lvl="1"/>
            <a:r>
              <a:rPr lang="en-US" dirty="0"/>
              <a:t>Durbin-Watson hypothesis firmly rejected for model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A07A1-BCDC-D6AF-990A-8A339CA16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17699"/>
            <a:ext cx="5181600" cy="42592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C68E2D-F6B7-7A1F-0062-B9E2C649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Linear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6AD7F-1D85-819B-77B4-E66745B19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18C6-0F57-47ED-8158-589AE67B8846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74C91-D467-7C0E-0CC4-034B79C57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8F68E-173B-E269-6A54-ECE9E96B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FFAD035-83C7-D4C9-54F1-A92480AD6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33" y="1831435"/>
            <a:ext cx="4550833" cy="3033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8701C-EDCD-36B0-E846-3125F4407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24" y="5143135"/>
            <a:ext cx="4635450" cy="689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1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7630-C9DB-5394-CC19-D0E1CED1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8378E-AECA-17C5-A3B6-6599AD591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8F7-D1B3-4D3E-B41D-89601C1B7356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357D1-F022-AB84-B0FA-0B3D51AE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2C780-3AD4-EEA1-C3E3-91AF1221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9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115F-3EA0-2475-4AE7-0C1E8E5F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235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dirty="0"/>
              <a:t>How can we model this data better?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0797-3FB9-1377-DD1A-67DB24EE6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3467"/>
            <a:ext cx="3932237" cy="3756555"/>
          </a:xfrm>
        </p:spPr>
        <p:txBody>
          <a:bodyPr>
            <a:no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Include autocorrelation into model predictions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ARIMA models are made for data with autocorrelations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Tested a model with only  autoregression and dynamic models including regressors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Evaluate based on prediction error from 5-year forecast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9C181-5110-B8B8-587D-89E6EA58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5902-96D8-4E1D-A944-DF3FD1BB2A5A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98DE7-0CD3-6A19-1924-F9DD5662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DE8E9-6E10-3399-4269-9FFA74D0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9721BC-4307-3479-66A2-FF72382C42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" r="8275" b="73397"/>
          <a:stretch/>
        </p:blipFill>
        <p:spPr>
          <a:xfrm>
            <a:off x="5473700" y="256622"/>
            <a:ext cx="6037999" cy="180077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82B88FF-C0D0-0896-E54E-9E3150138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09" y="2219846"/>
            <a:ext cx="5071539" cy="38036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21EAC3-617E-F3FA-2B53-84494CEF4B4F}"/>
              </a:ext>
            </a:extLst>
          </p:cNvPr>
          <p:cNvSpPr txBox="1"/>
          <p:nvPr/>
        </p:nvSpPr>
        <p:spPr>
          <a:xfrm>
            <a:off x="10172700" y="2485762"/>
            <a:ext cx="1858433" cy="3187155"/>
          </a:xfrm>
          <a:prstGeom prst="rect">
            <a:avLst/>
          </a:prstGeom>
          <a:solidFill>
            <a:srgbClr val="FAFAFA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Futura Std Medium" panose="020B0502020204020303" pitchFamily="34" charset="0"/>
              </a:rPr>
              <a:t>Best Results</a:t>
            </a:r>
          </a:p>
          <a:p>
            <a:pPr>
              <a:lnSpc>
                <a:spcPct val="200000"/>
              </a:lnSpc>
            </a:pPr>
            <a:r>
              <a:rPr lang="en-US" sz="1700" dirty="0">
                <a:latin typeface="Futura Std Medium" panose="020B0502020204020303" pitchFamily="34" charset="0"/>
              </a:rPr>
              <a:t>MAE: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Futura Std Medium" panose="020B0502020204020303" pitchFamily="34" charset="0"/>
              </a:rPr>
              <a:t>0.948%</a:t>
            </a:r>
          </a:p>
          <a:p>
            <a:pPr>
              <a:lnSpc>
                <a:spcPct val="200000"/>
              </a:lnSpc>
            </a:pPr>
            <a:r>
              <a:rPr lang="en-US" sz="1700" dirty="0" err="1">
                <a:latin typeface="Futura Std Medium" panose="020B0502020204020303" pitchFamily="34" charset="0"/>
              </a:rPr>
              <a:t>MedAE</a:t>
            </a:r>
            <a:r>
              <a:rPr lang="en-US" sz="1700" dirty="0">
                <a:latin typeface="Futura Std Medium" panose="020B0502020204020303" pitchFamily="34" charset="0"/>
              </a:rPr>
              <a:t>: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Futura Std Medium" panose="020B0502020204020303" pitchFamily="34" charset="0"/>
              </a:rPr>
              <a:t>0.626%</a:t>
            </a:r>
          </a:p>
          <a:p>
            <a:pPr>
              <a:lnSpc>
                <a:spcPct val="200000"/>
              </a:lnSpc>
            </a:pPr>
            <a:r>
              <a:rPr lang="en-US" sz="1700" dirty="0">
                <a:latin typeface="Futura Std Medium" panose="020B0502020204020303" pitchFamily="34" charset="0"/>
              </a:rPr>
              <a:t>Max Error: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Futura Std Medium" panose="020B0502020204020303" pitchFamily="34" charset="0"/>
              </a:rPr>
              <a:t>3.94%</a:t>
            </a:r>
          </a:p>
          <a:p>
            <a:pPr>
              <a:lnSpc>
                <a:spcPct val="200000"/>
              </a:lnSpc>
            </a:pPr>
            <a:r>
              <a:rPr lang="en-US" sz="1700" dirty="0">
                <a:latin typeface="Futura Std Medium" panose="020B0502020204020303" pitchFamily="34" charset="0"/>
              </a:rPr>
              <a:t>AIC: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Futura Std Medium" panose="020B0502020204020303" pitchFamily="34" charset="0"/>
              </a:rPr>
              <a:t>212.99</a:t>
            </a:r>
          </a:p>
          <a:p>
            <a:pPr>
              <a:lnSpc>
                <a:spcPct val="200000"/>
              </a:lnSpc>
            </a:pPr>
            <a:r>
              <a:rPr lang="en-US" sz="1700" dirty="0">
                <a:latin typeface="Futura Std Medium" panose="020B0502020204020303" pitchFamily="34" charset="0"/>
              </a:rPr>
              <a:t>BIC: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Futura Std Medium" panose="020B0502020204020303" pitchFamily="34" charset="0"/>
              </a:rPr>
              <a:t>273.06</a:t>
            </a:r>
          </a:p>
        </p:txBody>
      </p:sp>
    </p:spTree>
    <p:extLst>
      <p:ext uri="{BB962C8B-B14F-4D97-AF65-F5344CB8AC3E}">
        <p14:creationId xmlns:p14="http://schemas.microsoft.com/office/powerpoint/2010/main" val="60873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115F-3EA0-2475-4AE7-0C1E8E5F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Another Approach: Neural Networks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B2F557ED-4ACC-8095-6A5E-A010CA305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022" t="17948" r="20097" b="8605"/>
          <a:stretch/>
        </p:blipFill>
        <p:spPr>
          <a:xfrm>
            <a:off x="7068081" y="241297"/>
            <a:ext cx="2914119" cy="272626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0797-3FB9-1377-DD1A-67DB24EE6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12432"/>
            <a:ext cx="3932237" cy="37565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Neural networks are better at understanding complex non-linear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NNAR model incorporates autoregression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Same testing and evaluation criteria as ARIMA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9C181-5110-B8B8-587D-89E6EA58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5902-96D8-4E1D-A944-DF3FD1BB2A5A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98DE7-0CD3-6A19-1924-F9DD5662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DE8E9-6E10-3399-4269-9FFA74D0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0819625-5009-7E2D-10B6-2851B0AE7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29" y="2967564"/>
            <a:ext cx="4296833" cy="3222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BA11C-E08F-7692-6853-E77C15361074}"/>
              </a:ext>
            </a:extLst>
          </p:cNvPr>
          <p:cNvSpPr txBox="1"/>
          <p:nvPr/>
        </p:nvSpPr>
        <p:spPr>
          <a:xfrm>
            <a:off x="9493779" y="3508519"/>
            <a:ext cx="1858433" cy="2140714"/>
          </a:xfrm>
          <a:prstGeom prst="rect">
            <a:avLst/>
          </a:prstGeom>
          <a:solidFill>
            <a:srgbClr val="FAFAFA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Futura Std Medium" panose="020B0502020204020303" pitchFamily="34" charset="0"/>
              </a:rPr>
              <a:t>Best Results</a:t>
            </a:r>
          </a:p>
          <a:p>
            <a:pPr>
              <a:lnSpc>
                <a:spcPct val="200000"/>
              </a:lnSpc>
            </a:pPr>
            <a:r>
              <a:rPr lang="en-US" sz="1700" dirty="0">
                <a:latin typeface="Futura Std Medium" panose="020B0502020204020303" pitchFamily="34" charset="0"/>
              </a:rPr>
              <a:t>MAE: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Futura Std Medium" panose="020B0502020204020303" pitchFamily="34" charset="0"/>
              </a:rPr>
              <a:t>0.406%</a:t>
            </a:r>
          </a:p>
          <a:p>
            <a:pPr>
              <a:lnSpc>
                <a:spcPct val="200000"/>
              </a:lnSpc>
            </a:pPr>
            <a:r>
              <a:rPr lang="en-US" sz="1700" dirty="0" err="1">
                <a:latin typeface="Futura Std Medium" panose="020B0502020204020303" pitchFamily="34" charset="0"/>
              </a:rPr>
              <a:t>MedAE</a:t>
            </a:r>
            <a:r>
              <a:rPr lang="en-US" sz="1700" dirty="0">
                <a:latin typeface="Futura Std Medium" panose="020B0502020204020303" pitchFamily="34" charset="0"/>
              </a:rPr>
              <a:t>: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Futura Std Medium" panose="020B0502020204020303" pitchFamily="34" charset="0"/>
              </a:rPr>
              <a:t>0.311%</a:t>
            </a:r>
          </a:p>
          <a:p>
            <a:pPr>
              <a:lnSpc>
                <a:spcPct val="200000"/>
              </a:lnSpc>
            </a:pPr>
            <a:r>
              <a:rPr lang="en-US" sz="1700" dirty="0">
                <a:latin typeface="Futura Std Medium" panose="020B0502020204020303" pitchFamily="34" charset="0"/>
              </a:rPr>
              <a:t>Max Error: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Futura Std Medium" panose="020B0502020204020303" pitchFamily="34" charset="0"/>
              </a:rPr>
              <a:t>1.33%</a:t>
            </a:r>
          </a:p>
        </p:txBody>
      </p:sp>
    </p:spTree>
    <p:extLst>
      <p:ext uri="{BB962C8B-B14F-4D97-AF65-F5344CB8AC3E}">
        <p14:creationId xmlns:p14="http://schemas.microsoft.com/office/powerpoint/2010/main" val="10657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115F-3EA0-2475-4AE7-0C1E8E5F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Time Series Model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F0797-3FB9-1377-DD1A-67DB24EE6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12432"/>
            <a:ext cx="3932237" cy="37565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Tested 26 models in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 Linear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12 ARIMA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12 NNAR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Evaluated based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Predicted MAE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Predicted Median AE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Predicted Max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AIC (Linear and ARIMA)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BIC (Linear and ARIMA)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9C181-5110-B8B8-587D-89E6EA58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5902-96D8-4E1D-A944-DF3FD1BB2A5A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98DE7-0CD3-6A19-1924-F9DD5662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DE8E9-6E10-3399-4269-9FFA74D0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15</a:t>
            </a:fld>
            <a:endParaRPr lang="en-US"/>
          </a:p>
        </p:txBody>
      </p:sp>
      <p:pic>
        <p:nvPicPr>
          <p:cNvPr id="13" name="Content Placeholder 12" descr="Chart, bar chart, histogram&#10;&#10;Description automatically generated">
            <a:extLst>
              <a:ext uri="{FF2B5EF4-FFF2-40B4-BE49-F238E27FC236}">
                <a16:creationId xmlns:a16="http://schemas.microsoft.com/office/drawing/2014/main" id="{8C7B007B-3C84-90B4-C7EA-8CE632124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2" y="346611"/>
            <a:ext cx="6562165" cy="3281083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06BB06-CD2B-D772-A1BB-0AFBE42B71C7}"/>
              </a:ext>
            </a:extLst>
          </p:cNvPr>
          <p:cNvSpPr txBox="1"/>
          <p:nvPr/>
        </p:nvSpPr>
        <p:spPr>
          <a:xfrm>
            <a:off x="5257800" y="3698384"/>
            <a:ext cx="638287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Futura Std Medium" panose="020B0502020204020303" pitchFamily="34" charset="0"/>
              </a:rPr>
              <a:t>ARIMA models had consistently decent performance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Futura Std Medium" panose="020B0502020204020303" pitchFamily="34" charset="0"/>
              </a:rPr>
              <a:t>Linear models had good MAEs and Median AEs, but high max errors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Futura Std Medium" panose="020B0502020204020303" pitchFamily="34" charset="0"/>
              </a:rPr>
              <a:t>NNAR models had varied performance but top models did the best overall</a:t>
            </a:r>
          </a:p>
        </p:txBody>
      </p:sp>
    </p:spTree>
    <p:extLst>
      <p:ext uri="{BB962C8B-B14F-4D97-AF65-F5344CB8AC3E}">
        <p14:creationId xmlns:p14="http://schemas.microsoft.com/office/powerpoint/2010/main" val="38175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306582-5F19-62A8-6E9E-66D35CB13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60033"/>
            <a:ext cx="5181600" cy="27093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Selected Models:</a:t>
            </a:r>
          </a:p>
          <a:p>
            <a:pPr lvl="1"/>
            <a:r>
              <a:rPr lang="en-US" dirty="0"/>
              <a:t>NNAR with all regressors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(NNAR 2)</a:t>
            </a:r>
          </a:p>
          <a:p>
            <a:pPr lvl="1"/>
            <a:r>
              <a:rPr lang="en-US" dirty="0"/>
              <a:t>NNAR with all except oil prices </a:t>
            </a:r>
            <a:r>
              <a:rPr lang="en-US" b="1" dirty="0">
                <a:solidFill>
                  <a:srgbClr val="E26D1E"/>
                </a:solidFill>
              </a:rPr>
              <a:t>(NNAR 3)</a:t>
            </a:r>
          </a:p>
          <a:p>
            <a:pPr lvl="1"/>
            <a:r>
              <a:rPr lang="en-US" dirty="0"/>
              <a:t>NNAR using only commodity prices </a:t>
            </a:r>
            <a:r>
              <a:rPr lang="en-US" b="1" dirty="0">
                <a:solidFill>
                  <a:srgbClr val="990000"/>
                </a:solidFill>
              </a:rPr>
              <a:t>(NNAR 11)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783922-7FBE-8E04-8DA7-F57DB972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Selection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FADC5-3382-CEF2-5B09-E8A1D8F70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F6E-8524-40CB-8C5E-33A3E1B353AE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43795-D055-66C6-BC3B-6DD4E936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66524-30D5-FDE9-AD3D-09843C09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D8C1379-CCE5-2611-1BE2-643A2C225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33" y="1960033"/>
            <a:ext cx="5689599" cy="4267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1053B-1F7D-3C3E-4BB3-F651FC2AA3F9}"/>
              </a:ext>
            </a:extLst>
          </p:cNvPr>
          <p:cNvSpPr txBox="1"/>
          <p:nvPr/>
        </p:nvSpPr>
        <p:spPr>
          <a:xfrm>
            <a:off x="838201" y="4622946"/>
            <a:ext cx="49941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Futura Std Medium" panose="020B0502020204020303" pitchFamily="34" charset="0"/>
              </a:rPr>
              <a:t>Combined model </a:t>
            </a:r>
            <a:r>
              <a:rPr lang="en-US" sz="2200" dirty="0">
                <a:latin typeface="Futura Std Medium" panose="020B0502020204020303" pitchFamily="34" charset="0"/>
              </a:rPr>
              <a:t>averages predictions of our three selected models</a:t>
            </a:r>
          </a:p>
          <a:p>
            <a:pPr>
              <a:spcAft>
                <a:spcPts val="1200"/>
              </a:spcAft>
            </a:pPr>
            <a:r>
              <a:rPr lang="en-US" sz="2200" dirty="0">
                <a:latin typeface="Futura Std Medium" panose="020B0502020204020303" pitchFamily="34" charset="0"/>
              </a:rPr>
              <a:t>MAE: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Futura Std Medium" panose="020B0502020204020303" pitchFamily="34" charset="0"/>
              </a:rPr>
              <a:t>0.349</a:t>
            </a:r>
            <a:r>
              <a:rPr lang="en-US" sz="2200" dirty="0">
                <a:latin typeface="Futura Std Medium" panose="020B0502020204020303" pitchFamily="34" charset="0"/>
              </a:rPr>
              <a:t>, Max Error: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Futura Std Medium" panose="020B0502020204020303" pitchFamily="34" charset="0"/>
              </a:rPr>
              <a:t>0.944</a:t>
            </a:r>
          </a:p>
        </p:txBody>
      </p:sp>
    </p:spTree>
    <p:extLst>
      <p:ext uri="{BB962C8B-B14F-4D97-AF65-F5344CB8AC3E}">
        <p14:creationId xmlns:p14="http://schemas.microsoft.com/office/powerpoint/2010/main" val="28957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064705-3613-C64A-5CB1-8257045A3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38867"/>
            <a:ext cx="5181600" cy="4238096"/>
          </a:xfrm>
        </p:spPr>
        <p:txBody>
          <a:bodyPr/>
          <a:lstStyle/>
          <a:p>
            <a:r>
              <a:rPr lang="en-US" dirty="0"/>
              <a:t>Finally, we can forecast inflation into the future</a:t>
            </a:r>
          </a:p>
          <a:p>
            <a:r>
              <a:rPr lang="en-US" dirty="0"/>
              <a:t>Requires forecasting regressors as well</a:t>
            </a:r>
          </a:p>
          <a:p>
            <a:r>
              <a:rPr lang="en-US" dirty="0"/>
              <a:t>August 2023 Projections:</a:t>
            </a:r>
          </a:p>
          <a:p>
            <a:pPr lvl="1"/>
            <a:r>
              <a:rPr lang="en-US" dirty="0"/>
              <a:t>NNAR 2: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3.55%</a:t>
            </a:r>
          </a:p>
          <a:p>
            <a:pPr lvl="1"/>
            <a:r>
              <a:rPr lang="en-US" dirty="0"/>
              <a:t>NNAR 3: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3.03%</a:t>
            </a:r>
          </a:p>
          <a:p>
            <a:pPr lvl="1"/>
            <a:r>
              <a:rPr lang="en-US" dirty="0"/>
              <a:t>NNAR 11: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2.09%</a:t>
            </a:r>
          </a:p>
          <a:p>
            <a:pPr lvl="1"/>
            <a:r>
              <a:rPr lang="en-US" dirty="0"/>
              <a:t>Combined Model: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2.89%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E53EC-E51A-AAE9-B105-2A0F8C867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A6D1-91E5-4579-ABA0-18F007DD3B5F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873C6-BDE3-1109-C1A0-01AC6264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27A3B-0623-19E6-B571-52925FE8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521B24-D536-FACC-AD9A-FCE2243E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12-Month Inflation Forecast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D6C65-2055-DC6B-0765-9D435E26E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0544" y="1938867"/>
            <a:ext cx="5537202" cy="2768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E1C122-7E6A-72DC-05EC-BC4CE2FF7EA1}"/>
              </a:ext>
            </a:extLst>
          </p:cNvPr>
          <p:cNvSpPr txBox="1"/>
          <p:nvPr/>
        </p:nvSpPr>
        <p:spPr>
          <a:xfrm>
            <a:off x="6163733" y="4858808"/>
            <a:ext cx="489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Std Medium" panose="020B0502020204020303" pitchFamily="34" charset="0"/>
              </a:rPr>
              <a:t>All models expect inflation to drop significantly by March 2023</a:t>
            </a:r>
          </a:p>
        </p:txBody>
      </p:sp>
    </p:spTree>
    <p:extLst>
      <p:ext uri="{BB962C8B-B14F-4D97-AF65-F5344CB8AC3E}">
        <p14:creationId xmlns:p14="http://schemas.microsoft.com/office/powerpoint/2010/main" val="122444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306582-5F19-62A8-6E9E-66D35CB13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1733" y="2247071"/>
            <a:ext cx="5313304" cy="345605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Inflation is expected to drop substantially through 2023</a:t>
            </a:r>
          </a:p>
          <a:p>
            <a:pPr>
              <a:spcAft>
                <a:spcPts val="1200"/>
              </a:spcAft>
            </a:pPr>
            <a:r>
              <a:rPr lang="en-US" dirty="0"/>
              <a:t>Commodity prices are especially useful for predicting inflation but tend to underestimate</a:t>
            </a:r>
          </a:p>
          <a:p>
            <a:pPr>
              <a:spcAft>
                <a:spcPts val="1200"/>
              </a:spcAft>
            </a:pPr>
            <a:r>
              <a:rPr lang="en-US" dirty="0"/>
              <a:t>Consumer sentiment drops in times of volatile inflation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783922-7FBE-8E04-8DA7-F57DB972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FADC5-3382-CEF2-5B09-E8A1D8F70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5EF6E-8524-40CB-8C5E-33A3E1B353AE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43795-D055-66C6-BC3B-6DD4E936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66524-30D5-FDE9-AD3D-09843C09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18</a:t>
            </a:fld>
            <a:endParaRPr lang="en-US"/>
          </a:p>
        </p:txBody>
      </p:sp>
      <p:pic>
        <p:nvPicPr>
          <p:cNvPr id="16" name="Picture 15" descr="Digital stock icons in closeup">
            <a:extLst>
              <a:ext uri="{FF2B5EF4-FFF2-40B4-BE49-F238E27FC236}">
                <a16:creationId xmlns:a16="http://schemas.microsoft.com/office/drawing/2014/main" id="{9138CFAD-B10A-ED08-D5CD-DD53F3BD0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65" y="2480731"/>
            <a:ext cx="5313304" cy="2988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687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F6E4-19B3-3858-C1F1-3C49843B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7E814-9DC0-D981-5660-E70BB31D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3F23-C3B5-4F56-AE71-032174D83F58}" type="datetime1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C1CEB-92A0-9BBD-DEE1-2DAC85D4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2102-7790-7C6D-3873-C0D7CD79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B33F-A2DA-342A-1B1B-C5FE6C42D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pic>
        <p:nvPicPr>
          <p:cNvPr id="9" name="Content Placeholder 8" descr="Hands of person using credit card reader">
            <a:extLst>
              <a:ext uri="{FF2B5EF4-FFF2-40B4-BE49-F238E27FC236}">
                <a16:creationId xmlns:a16="http://schemas.microsoft.com/office/drawing/2014/main" id="{E85B4416-C695-DF0D-E43D-2C35B5AB3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6837"/>
            <a:ext cx="6172200" cy="4114800"/>
          </a:xfrm>
          <a:effectLst>
            <a:innerShdw blurRad="114300">
              <a:prstClr val="black"/>
            </a:inn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64FDE-0601-CE79-DDE9-770FAC887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Project Overview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Initial Insights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Linear Model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Time Series Models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Q&amp;A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90CA4-C6E5-1848-586A-86011997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8A25-BDB5-4E76-9D6A-B3B51BDF1857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EFB66-E217-DF86-1C2B-82E05832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A2110-2BC2-2FDD-6AEA-4C3E677D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05B149-4292-2A57-AF03-4D7243901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36375"/>
            <a:ext cx="5181600" cy="4240587"/>
          </a:xfrm>
        </p:spPr>
        <p:txBody>
          <a:bodyPr>
            <a:normAutofit/>
          </a:bodyPr>
          <a:lstStyle/>
          <a:p>
            <a:r>
              <a:rPr lang="en-US" dirty="0"/>
              <a:t>Transformed most variables to be 12-month percent changes</a:t>
            </a:r>
          </a:p>
          <a:p>
            <a:r>
              <a:rPr lang="en-US" dirty="0"/>
              <a:t>Some data was originally in a wide format, so it needed to be transformed to a long format</a:t>
            </a:r>
          </a:p>
          <a:p>
            <a:r>
              <a:rPr lang="en-US" dirty="0"/>
              <a:t>Consumer Sentiment data featured a lot of missing data before 1978, so this was imputed using linear interpolation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26C04-DE5B-BFCF-BF0D-42B6E7CA5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36375"/>
            <a:ext cx="5181600" cy="4240587"/>
          </a:xfrm>
        </p:spPr>
        <p:txBody>
          <a:bodyPr>
            <a:normAutofit/>
          </a:bodyPr>
          <a:lstStyle/>
          <a:p>
            <a:r>
              <a:rPr lang="en-US" dirty="0"/>
              <a:t>No other variables were missing data</a:t>
            </a:r>
          </a:p>
          <a:p>
            <a:r>
              <a:rPr lang="en-US" dirty="0"/>
              <a:t>Dates separated into month and year columns </a:t>
            </a:r>
          </a:p>
          <a:p>
            <a:r>
              <a:rPr lang="en-US" dirty="0"/>
              <a:t>Finally, data was combined into one data frame</a:t>
            </a:r>
          </a:p>
          <a:p>
            <a:r>
              <a:rPr lang="en-US" dirty="0"/>
              <a:t>Log-transforming the data was tried, however it did not improve model performance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4F063-C5A2-48BB-2CD0-EE829001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1 – Data Cleaning 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6A40C-3D63-9D92-F469-4906ABD6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13F74-7A29-4C7E-8032-8173358B2DB7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DD192-A8B7-8106-8C18-554A68B0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F0452-6637-2484-34E5-2B9F4802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1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4F063-C5A2-48BB-2CD0-EE829001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2a – Time Series Decompositions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6A40C-3D63-9D92-F469-4906ABD6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13F74-7A29-4C7E-8032-8173358B2DB7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DD192-A8B7-8106-8C18-554A68B0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F0452-6637-2484-34E5-2B9F4802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21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851C80-2788-08DA-5391-09DF6EBA0A44}"/>
              </a:ext>
            </a:extLst>
          </p:cNvPr>
          <p:cNvGrpSpPr/>
          <p:nvPr/>
        </p:nvGrpSpPr>
        <p:grpSpPr>
          <a:xfrm>
            <a:off x="233760" y="4098379"/>
            <a:ext cx="3685513" cy="2130076"/>
            <a:chOff x="228600" y="3946721"/>
            <a:chExt cx="3947915" cy="228173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D25D8E2-E3E8-93E2-01CD-F7761144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8600" y="4254498"/>
              <a:ext cx="3947915" cy="19739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74A3F4-EF48-60F0-15D4-3202E3402A3F}"/>
                </a:ext>
              </a:extLst>
            </p:cNvPr>
            <p:cNvSpPr txBox="1"/>
            <p:nvPr/>
          </p:nvSpPr>
          <p:spPr>
            <a:xfrm>
              <a:off x="228600" y="3946721"/>
              <a:ext cx="3947915" cy="3296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Futura Std Medium" panose="020B0502020204020303" pitchFamily="34" charset="0"/>
                </a:rPr>
                <a:t>Consumer Sentiment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AFB7E6-CE8D-F53E-2B57-6EC85F68BA2C}"/>
              </a:ext>
            </a:extLst>
          </p:cNvPr>
          <p:cNvGrpSpPr/>
          <p:nvPr/>
        </p:nvGrpSpPr>
        <p:grpSpPr>
          <a:xfrm>
            <a:off x="4219840" y="4098379"/>
            <a:ext cx="3685513" cy="2130076"/>
            <a:chOff x="4254500" y="3946721"/>
            <a:chExt cx="3947915" cy="228173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FA3017-1975-13E1-FF76-B0F10B44A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54500" y="4254498"/>
              <a:ext cx="3947915" cy="19739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410C26-B781-E869-6FCA-CEFF10FCE62F}"/>
                </a:ext>
              </a:extLst>
            </p:cNvPr>
            <p:cNvSpPr txBox="1"/>
            <p:nvPr/>
          </p:nvSpPr>
          <p:spPr>
            <a:xfrm>
              <a:off x="4254500" y="3946721"/>
              <a:ext cx="3947915" cy="3296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Futura Std Medium" panose="020B0502020204020303" pitchFamily="34" charset="0"/>
                </a:rPr>
                <a:t>Commodities Price Index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55D5DA-818F-3E79-DBA5-2F41090B74C9}"/>
              </a:ext>
            </a:extLst>
          </p:cNvPr>
          <p:cNvGrpSpPr/>
          <p:nvPr/>
        </p:nvGrpSpPr>
        <p:grpSpPr>
          <a:xfrm>
            <a:off x="8205920" y="4098379"/>
            <a:ext cx="3685513" cy="2130076"/>
            <a:chOff x="7806266" y="3946721"/>
            <a:chExt cx="3947915" cy="228173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817A1A-CD15-028F-9080-1CB20B380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06266" y="4254498"/>
              <a:ext cx="3947915" cy="19739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538FC8-2395-1A4A-9DA4-6B0E7FD562FC}"/>
                </a:ext>
              </a:extLst>
            </p:cNvPr>
            <p:cNvSpPr txBox="1"/>
            <p:nvPr/>
          </p:nvSpPr>
          <p:spPr>
            <a:xfrm>
              <a:off x="7806266" y="3946721"/>
              <a:ext cx="3947915" cy="3296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Futura Std Medium" panose="020B0502020204020303" pitchFamily="34" charset="0"/>
                </a:rPr>
                <a:t>Oil Price Index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982181-B9FB-22F6-2FA6-6846EC9C04EF}"/>
              </a:ext>
            </a:extLst>
          </p:cNvPr>
          <p:cNvGrpSpPr/>
          <p:nvPr/>
        </p:nvGrpSpPr>
        <p:grpSpPr>
          <a:xfrm>
            <a:off x="233760" y="1893441"/>
            <a:ext cx="3685513" cy="2130076"/>
            <a:chOff x="228600" y="3946721"/>
            <a:chExt cx="3947915" cy="22817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A7DAD3D-7054-61D4-EE8A-B6D394A7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8600" y="4254498"/>
              <a:ext cx="3947915" cy="197395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B990D3-1725-0193-4C5F-9135D7C0270F}"/>
                </a:ext>
              </a:extLst>
            </p:cNvPr>
            <p:cNvSpPr txBox="1"/>
            <p:nvPr/>
          </p:nvSpPr>
          <p:spPr>
            <a:xfrm>
              <a:off x="228600" y="3946721"/>
              <a:ext cx="3947915" cy="3296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Futura Std Medium" panose="020B0502020204020303" pitchFamily="34" charset="0"/>
                </a:rPr>
                <a:t>Federal Funds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E4DAC9-F2C1-8D6A-531C-6480C40ED3E4}"/>
              </a:ext>
            </a:extLst>
          </p:cNvPr>
          <p:cNvGrpSpPr/>
          <p:nvPr/>
        </p:nvGrpSpPr>
        <p:grpSpPr>
          <a:xfrm>
            <a:off x="4219840" y="1893441"/>
            <a:ext cx="3685513" cy="2130076"/>
            <a:chOff x="4254500" y="3946721"/>
            <a:chExt cx="3947915" cy="228173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501A30D-B163-D696-CAB7-86BB271F9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54500" y="4254498"/>
              <a:ext cx="3947915" cy="197395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75CBAA-97EE-7766-8E81-151C9A9CB36F}"/>
                </a:ext>
              </a:extLst>
            </p:cNvPr>
            <p:cNvSpPr txBox="1"/>
            <p:nvPr/>
          </p:nvSpPr>
          <p:spPr>
            <a:xfrm>
              <a:off x="4254500" y="3946721"/>
              <a:ext cx="3947915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Futura Std Medium" panose="020B0502020204020303" pitchFamily="34" charset="0"/>
                </a:rPr>
                <a:t>Money Supply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2DB31A-7D8C-B091-98DB-2F025DDB2DB3}"/>
              </a:ext>
            </a:extLst>
          </p:cNvPr>
          <p:cNvGrpSpPr/>
          <p:nvPr/>
        </p:nvGrpSpPr>
        <p:grpSpPr>
          <a:xfrm>
            <a:off x="8205920" y="1893441"/>
            <a:ext cx="3685513" cy="2130076"/>
            <a:chOff x="7806266" y="3946721"/>
            <a:chExt cx="3947915" cy="228173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592C996-ADCB-A24C-8A05-362E6B55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06266" y="4254498"/>
              <a:ext cx="3947915" cy="197395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4819AC-02DD-DAC8-D9A3-D1E928BECDED}"/>
                </a:ext>
              </a:extLst>
            </p:cNvPr>
            <p:cNvSpPr txBox="1"/>
            <p:nvPr/>
          </p:nvSpPr>
          <p:spPr>
            <a:xfrm>
              <a:off x="7806266" y="3946721"/>
              <a:ext cx="3947915" cy="3296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Futura Std Medium" panose="020B0502020204020303" pitchFamily="34" charset="0"/>
                </a:rPr>
                <a:t>Unemployment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2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4F063-C5A2-48BB-2CD0-EE829001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2b – Lag Plots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6A40C-3D63-9D92-F469-4906ABD6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13F74-7A29-4C7E-8032-8173358B2DB7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DD192-A8B7-8106-8C18-554A68B0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F0452-6637-2484-34E5-2B9F4802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22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BD4BB-7C13-17F7-BE42-C9F1D25F2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" r="9147" b="50451"/>
          <a:stretch/>
        </p:blipFill>
        <p:spPr>
          <a:xfrm>
            <a:off x="8263651" y="4071842"/>
            <a:ext cx="3587028" cy="20208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3DE4DA-F8BE-8130-DDB6-8104E6CD03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t="-164" r="10259" b="50785"/>
          <a:stretch/>
        </p:blipFill>
        <p:spPr>
          <a:xfrm>
            <a:off x="4279677" y="4071842"/>
            <a:ext cx="3581091" cy="2020824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BFF47757-9220-EC33-ECB7-819191A7C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r="9274" b="50657"/>
          <a:stretch/>
        </p:blipFill>
        <p:spPr>
          <a:xfrm>
            <a:off x="337088" y="1944203"/>
            <a:ext cx="3631279" cy="2021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A934EB-1BB2-2CC4-01F8-00F0E6C63B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663" r="8976" b="50808"/>
          <a:stretch/>
        </p:blipFill>
        <p:spPr>
          <a:xfrm>
            <a:off x="4215867" y="1944203"/>
            <a:ext cx="3708935" cy="2020824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CF0CE173-2506-27D1-EBCF-106F7901FE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r="9457" b="50734"/>
          <a:stretch/>
        </p:blipFill>
        <p:spPr>
          <a:xfrm>
            <a:off x="332064" y="4071842"/>
            <a:ext cx="3612439" cy="2021246"/>
          </a:xfrm>
          <a:prstGeom prst="rect">
            <a:avLst/>
          </a:prstGeom>
        </p:spPr>
      </p:pic>
      <p:pic>
        <p:nvPicPr>
          <p:cNvPr id="26" name="Picture 25" descr="Chart, shape, line chart, polygon&#10;&#10;Description automatically generated">
            <a:extLst>
              <a:ext uri="{FF2B5EF4-FFF2-40B4-BE49-F238E27FC236}">
                <a16:creationId xmlns:a16="http://schemas.microsoft.com/office/drawing/2014/main" id="{19195C56-8763-97AC-B9FD-591494777C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r="9782" b="50551"/>
          <a:stretch/>
        </p:blipFill>
        <p:spPr>
          <a:xfrm>
            <a:off x="8273822" y="1944204"/>
            <a:ext cx="3581090" cy="202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5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4F063-C5A2-48BB-2CD0-EE829001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2c – Season Plots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6A40C-3D63-9D92-F469-4906ABD6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13F74-7A29-4C7E-8032-8173358B2DB7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DD192-A8B7-8106-8C18-554A68B0C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F0452-6637-2484-34E5-2B9F4802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6FC481-12EF-28D0-2612-0FC5B5D52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b="8202"/>
          <a:stretch/>
        </p:blipFill>
        <p:spPr>
          <a:xfrm>
            <a:off x="261760" y="1988481"/>
            <a:ext cx="2784786" cy="1975103"/>
          </a:xfrm>
          <a:prstGeom prst="rect">
            <a:avLst/>
          </a:prstGeom>
        </p:spPr>
      </p:pic>
      <p:pic>
        <p:nvPicPr>
          <p:cNvPr id="17" name="Picture 16" descr="Diagram, schematic&#10;&#10;Description automatically generated">
            <a:extLst>
              <a:ext uri="{FF2B5EF4-FFF2-40B4-BE49-F238E27FC236}">
                <a16:creationId xmlns:a16="http://schemas.microsoft.com/office/drawing/2014/main" id="{73B976A4-2086-FC08-20B9-D2D6BDE8D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76" y="4125253"/>
            <a:ext cx="2959846" cy="1973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EBD0A8-2DFC-B5F3-FFEC-660A8D77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2632" y="4124316"/>
            <a:ext cx="2962655" cy="1975104"/>
          </a:xfrm>
          <a:prstGeom prst="rect">
            <a:avLst/>
          </a:prstGeom>
        </p:spPr>
      </p:pic>
      <p:pic>
        <p:nvPicPr>
          <p:cNvPr id="21" name="Picture 20" descr="Chart, diagram, radar chart&#10;&#10;Description automatically generated">
            <a:extLst>
              <a:ext uri="{FF2B5EF4-FFF2-40B4-BE49-F238E27FC236}">
                <a16:creationId xmlns:a16="http://schemas.microsoft.com/office/drawing/2014/main" id="{3B3539A6-D1B3-B833-F983-D51025786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055" y="1988481"/>
            <a:ext cx="2962656" cy="19751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75C4DD-6C12-F147-692A-DAD0A6EBF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6711" y="1988481"/>
            <a:ext cx="2962655" cy="1975104"/>
          </a:xfrm>
          <a:prstGeom prst="rect">
            <a:avLst/>
          </a:prstGeom>
        </p:spPr>
      </p:pic>
      <p:pic>
        <p:nvPicPr>
          <p:cNvPr id="25" name="Picture 24" descr="Chart, bubble chart&#10;&#10;Description automatically generated">
            <a:extLst>
              <a:ext uri="{FF2B5EF4-FFF2-40B4-BE49-F238E27FC236}">
                <a16:creationId xmlns:a16="http://schemas.microsoft.com/office/drawing/2014/main" id="{D15A7711-4A45-E173-B5EE-BBF13A7268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0" y="4124316"/>
            <a:ext cx="2962656" cy="1975104"/>
          </a:xfrm>
          <a:prstGeom prst="rect">
            <a:avLst/>
          </a:prstGeom>
        </p:spPr>
      </p:pic>
      <p:pic>
        <p:nvPicPr>
          <p:cNvPr id="27" name="Picture 26" descr="Chart, diagram, radar chart&#10;&#10;Description automatically generated">
            <a:extLst>
              <a:ext uri="{FF2B5EF4-FFF2-40B4-BE49-F238E27FC236}">
                <a16:creationId xmlns:a16="http://schemas.microsoft.com/office/drawing/2014/main" id="{78B250BA-A6E6-92F6-C51B-326F8E23A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876" y="1988481"/>
            <a:ext cx="2962656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3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4F063-C5A2-48BB-2CD0-EE829001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3 – Line plots of variables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5D99C-32E9-C73F-FB75-7A12FBCF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F2AD7-7056-4993-A2F7-1C5631420C29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8B98D-EB51-793A-FA5E-EFBEBE6A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5C90B-A29A-BCB5-8CFA-2B7C4AE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8E0AC9-77DC-7E28-B746-1CFC9642A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" y="2019308"/>
            <a:ext cx="3749041" cy="1874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EE95F-58C7-2821-D6F4-8C0E1E7AD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569" y="4104135"/>
            <a:ext cx="3746031" cy="1873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BF12C3-6DD7-AA9A-8381-40A4110A8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2281" y="2024004"/>
            <a:ext cx="3739647" cy="1869823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9035EA32-AEB8-CB85-78F9-FCD931E1F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177" y="2022408"/>
            <a:ext cx="3746031" cy="18730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10BF3-18DA-1112-35FD-96EF589A1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2281" y="4107326"/>
            <a:ext cx="3739647" cy="1869823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CA2E2655-A387-C251-DB26-1134C343B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177" y="4105730"/>
            <a:ext cx="3746031" cy="18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1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bar chart, histogram&#10;&#10;Description automatically generated">
            <a:extLst>
              <a:ext uri="{FF2B5EF4-FFF2-40B4-BE49-F238E27FC236}">
                <a16:creationId xmlns:a16="http://schemas.microsoft.com/office/drawing/2014/main" id="{3AAC2805-6DA0-5BC2-47D8-9D214A85E1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3" y="2411506"/>
            <a:ext cx="3662853" cy="366285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D4F063-C5A2-48BB-2CD0-EE829001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4 – Residual Plots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5D99C-32E9-C73F-FB75-7A12FBCF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F2AD7-7056-4993-A2F7-1C5631420C29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8B98D-EB51-793A-FA5E-EFBEBE6A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5C90B-A29A-BCB5-8CFA-2B7C4AE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4E3B0133-98E3-C6C1-6560-118543586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4573" y="2411506"/>
            <a:ext cx="3662853" cy="3662853"/>
          </a:xfrm>
          <a:prstGeom prst="rect">
            <a:avLst/>
          </a:prstGeom>
        </p:spPr>
      </p:pic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1F4B5172-243C-7BB0-B55D-FD224A024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1783" y="2411506"/>
            <a:ext cx="3662853" cy="3662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E96D35-1E57-795C-1A97-DBA1A664123D}"/>
              </a:ext>
            </a:extLst>
          </p:cNvPr>
          <p:cNvSpPr txBox="1"/>
          <p:nvPr/>
        </p:nvSpPr>
        <p:spPr>
          <a:xfrm>
            <a:off x="297365" y="1972679"/>
            <a:ext cx="366285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utura Std Medium" panose="020B0502020204020303" pitchFamily="34" charset="0"/>
              </a:rPr>
              <a:t>NNAR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6B1DD-62DF-1BEE-F556-2189445B7756}"/>
              </a:ext>
            </a:extLst>
          </p:cNvPr>
          <p:cNvSpPr txBox="1"/>
          <p:nvPr/>
        </p:nvSpPr>
        <p:spPr>
          <a:xfrm>
            <a:off x="4264574" y="1972679"/>
            <a:ext cx="366285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utura Std Medium" panose="020B0502020204020303" pitchFamily="34" charset="0"/>
              </a:rPr>
              <a:t>NNAR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23348-1A2C-08A5-B17E-90AC4B52D6BB}"/>
              </a:ext>
            </a:extLst>
          </p:cNvPr>
          <p:cNvSpPr txBox="1"/>
          <p:nvPr/>
        </p:nvSpPr>
        <p:spPr>
          <a:xfrm>
            <a:off x="8231783" y="1972679"/>
            <a:ext cx="366285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utura Std Medium" panose="020B0502020204020303" pitchFamily="34" charset="0"/>
              </a:rPr>
              <a:t>NNAR 11</a:t>
            </a:r>
          </a:p>
        </p:txBody>
      </p:sp>
    </p:spTree>
    <p:extLst>
      <p:ext uri="{BB962C8B-B14F-4D97-AF65-F5344CB8AC3E}">
        <p14:creationId xmlns:p14="http://schemas.microsoft.com/office/powerpoint/2010/main" val="127397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4F063-C5A2-48BB-2CD0-EE829001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 5 – Full Pair Plot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074275-911F-153B-FF4B-F03D95B07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" b="1894"/>
          <a:stretch/>
        </p:blipFill>
        <p:spPr>
          <a:xfrm>
            <a:off x="2065867" y="1883283"/>
            <a:ext cx="8000999" cy="4330060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5D99C-32E9-C73F-FB75-7A12FBCF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34F2AD7-7056-4993-A2F7-1C5631420C29}" type="datetime1">
              <a:rPr lang="en-US" smtClean="0"/>
              <a:pPr>
                <a:spcAft>
                  <a:spcPts val="600"/>
                </a:spcAft>
              </a:pPr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8B98D-EB51-793A-FA5E-EFBEBE6A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5C90B-A29A-BCB5-8CFA-2B7C4AE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DC0C557-AC9F-48AA-8C35-8A48F0364188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B39CF-E508-D0D3-C48A-E4F8FE46AB9B}"/>
              </a:ext>
            </a:extLst>
          </p:cNvPr>
          <p:cNvSpPr txBox="1"/>
          <p:nvPr/>
        </p:nvSpPr>
        <p:spPr>
          <a:xfrm>
            <a:off x="120428" y="1951672"/>
            <a:ext cx="2089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Futura Std Medium" panose="020B0502020204020303" pitchFamily="34" charset="0"/>
              </a:rPr>
              <a:t>Note:</a:t>
            </a:r>
          </a:p>
          <a:p>
            <a:r>
              <a:rPr lang="en-US" dirty="0">
                <a:latin typeface="Futura Std Medium" panose="020B0502020204020303" pitchFamily="34" charset="0"/>
              </a:rPr>
              <a:t>Oil price and commodities were mislabeled and should be switched </a:t>
            </a:r>
          </a:p>
        </p:txBody>
      </p:sp>
    </p:spTree>
    <p:extLst>
      <p:ext uri="{BB962C8B-B14F-4D97-AF65-F5344CB8AC3E}">
        <p14:creationId xmlns:p14="http://schemas.microsoft.com/office/powerpoint/2010/main" val="88186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4F063-C5A2-48BB-2CD0-EE829001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 6 – Modeling 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5D99C-32E9-C73F-FB75-7A12FBCF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34F2AD7-7056-4993-A2F7-1C5631420C29}" type="datetime1">
              <a:rPr lang="en-US" smtClean="0"/>
              <a:pPr>
                <a:spcAft>
                  <a:spcPts val="600"/>
                </a:spcAft>
              </a:pPr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8B98D-EB51-793A-FA5E-EFBEBE6A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5C90B-A29A-BCB5-8CFA-2B7C4AE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DC0C557-AC9F-48AA-8C35-8A48F0364188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757FDE-95C1-ACD4-1A42-D75DDEAB7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72733"/>
            <a:ext cx="5181600" cy="42587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Linear model</a:t>
            </a:r>
          </a:p>
          <a:p>
            <a:pPr lvl="1"/>
            <a:r>
              <a:rPr lang="en-US" dirty="0"/>
              <a:t>Full model first tested</a:t>
            </a:r>
          </a:p>
          <a:p>
            <a:pPr lvl="1"/>
            <a:r>
              <a:rPr lang="en-US" dirty="0"/>
              <a:t>Stepwise regression used which removed commodities index, but performance did not dramatically improve</a:t>
            </a:r>
          </a:p>
          <a:p>
            <a:r>
              <a:rPr lang="en-US" dirty="0"/>
              <a:t>ARIMA model</a:t>
            </a:r>
          </a:p>
          <a:p>
            <a:pPr lvl="1"/>
            <a:r>
              <a:rPr lang="en-US" dirty="0"/>
              <a:t>Model using only autoregression tested</a:t>
            </a:r>
          </a:p>
          <a:p>
            <a:pPr lvl="1"/>
            <a:r>
              <a:rPr lang="en-US" dirty="0"/>
              <a:t>Next, models using only one of the regressors were tested</a:t>
            </a:r>
          </a:p>
          <a:p>
            <a:pPr lvl="1"/>
            <a:r>
              <a:rPr lang="en-US" dirty="0"/>
              <a:t>Finally, a few combinations of regressors were tested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6CCFF29D-6D35-72E3-9B3E-FAA85E483EBD}"/>
              </a:ext>
            </a:extLst>
          </p:cNvPr>
          <p:cNvSpPr txBox="1">
            <a:spLocks/>
          </p:cNvSpPr>
          <p:nvPr/>
        </p:nvSpPr>
        <p:spPr>
          <a:xfrm>
            <a:off x="5757334" y="1985433"/>
            <a:ext cx="5181600" cy="425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NNAR model</a:t>
            </a:r>
          </a:p>
          <a:p>
            <a:pPr lvl="1"/>
            <a:r>
              <a:rPr lang="en-US" dirty="0"/>
              <a:t>Same combinations of regressors as specified for ARIMA models</a:t>
            </a:r>
          </a:p>
          <a:p>
            <a:r>
              <a:rPr lang="en-US" dirty="0"/>
              <a:t>Combination model</a:t>
            </a:r>
          </a:p>
          <a:p>
            <a:pPr lvl="1"/>
            <a:r>
              <a:rPr lang="en-US" dirty="0"/>
              <a:t>Outside research has shown that averaging predictions from various models can improve predictions</a:t>
            </a:r>
          </a:p>
          <a:p>
            <a:pPr lvl="1"/>
            <a:r>
              <a:rPr lang="en-US" dirty="0"/>
              <a:t>3 of the NNAR models were distinctly better than the rest, so these were averaged </a:t>
            </a:r>
          </a:p>
        </p:txBody>
      </p:sp>
    </p:spTree>
    <p:extLst>
      <p:ext uri="{BB962C8B-B14F-4D97-AF65-F5344CB8AC3E}">
        <p14:creationId xmlns:p14="http://schemas.microsoft.com/office/powerpoint/2010/main" val="1280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05B149-4292-2A57-AF03-4D7243901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68500"/>
            <a:ext cx="5181600" cy="4208463"/>
          </a:xfrm>
        </p:spPr>
        <p:txBody>
          <a:bodyPr/>
          <a:lstStyle/>
          <a:p>
            <a:r>
              <a:rPr lang="en-US" dirty="0"/>
              <a:t>Given that our models used other variables to forecast, we need to forecast these variables themselves</a:t>
            </a:r>
          </a:p>
          <a:p>
            <a:r>
              <a:rPr lang="en-US" dirty="0"/>
              <a:t>Quality of the inflation forecast is built on the quality of the other forecasts</a:t>
            </a:r>
          </a:p>
          <a:p>
            <a:r>
              <a:rPr lang="en-US" dirty="0"/>
              <a:t>Federal funds rate is estimated to be 4.5% in 2023, so forecast was a linear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26C04-DE5B-BFCF-BF0D-42B6E7CA5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68500"/>
            <a:ext cx="5181600" cy="4208463"/>
          </a:xfrm>
        </p:spPr>
        <p:txBody>
          <a:bodyPr/>
          <a:lstStyle/>
          <a:p>
            <a:r>
              <a:rPr lang="en-US" dirty="0"/>
              <a:t>Money supply, unemployment, and oil prices were forecasted similarly, but money supply and oil prices had 12-month percent changes calculated from linear interpolation</a:t>
            </a:r>
          </a:p>
          <a:p>
            <a:r>
              <a:rPr lang="en-US" dirty="0"/>
              <a:t>Consumer sentiment and commodities were forecasted using a NNAR model based on autoregression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D4F063-C5A2-48BB-2CD0-EE829001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7 – Forecasting 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5D99C-32E9-C73F-FB75-7A12FBCF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F2AD7-7056-4993-A2F7-1C5631420C29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8B98D-EB51-793A-FA5E-EFBEBE6A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5C90B-A29A-BCB5-8CFA-2B7C4AE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4F063-C5A2-48BB-2CD0-EE829001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 8 – Full Inflation Forecasts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5A56789-891E-C8B2-EEAE-7BAF73DFD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63" y="1971675"/>
            <a:ext cx="5264874" cy="41592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5D99C-32E9-C73F-FB75-7A12FBCF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34F2AD7-7056-4993-A2F7-1C5631420C29}" type="datetime1">
              <a:rPr lang="en-US" smtClean="0"/>
              <a:pPr>
                <a:spcAft>
                  <a:spcPts val="600"/>
                </a:spcAft>
              </a:pPr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8B98D-EB51-793A-FA5E-EFBEBE6A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5C90B-A29A-BCB5-8CFA-2B7C4AEC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DC0C557-AC9F-48AA-8C35-8A48F0364188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3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0666-7ABE-A102-1AFA-DF256D609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99733"/>
            <a:ext cx="5181600" cy="407723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In recent months, Inflation has been everywhere in the news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COVID-19 and subsequent lockdowns led to disinflation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Government responded with immense economic aid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Economic recovery was swift, at the cost of volatile inflation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1E146-0423-2EA6-33F6-FD93A06AB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99733"/>
            <a:ext cx="5181600" cy="407723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Inflation is a general increase in prices in the economy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High inflation harms consumers and reduces standard of living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638AB-CF22-514D-3AB6-E6777460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with inflation?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ED64D0-F63D-4BD6-BDFF-79219694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A73CB-A1BB-4690-ABF1-920AEB8DA825}" type="datetime1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E2AEB-8215-61A1-B221-8A256EF0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7C743-7CB4-2159-F5CE-177B23C9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-up of some money&#10;&#10;Description automatically generated with low confidence">
            <a:extLst>
              <a:ext uri="{FF2B5EF4-FFF2-40B4-BE49-F238E27FC236}">
                <a16:creationId xmlns:a16="http://schemas.microsoft.com/office/drawing/2014/main" id="{1D0D0F7A-0C41-432B-DD4B-C70C661CE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81641" y="4023519"/>
            <a:ext cx="4057918" cy="2118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66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E124F06-F92D-53EB-A297-255EF349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Appendix 9 – Model Evaluation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4F21E9-D698-D41F-DE81-77EE8353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1382"/>
            <a:ext cx="10515600" cy="32598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6133F-C672-EC97-E855-D3337A8B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1E1606E-8D52-4A36-8549-F367518274AC}" type="datetime1">
              <a:rPr lang="en-US" smtClean="0"/>
              <a:pPr>
                <a:spcAft>
                  <a:spcPts val="600"/>
                </a:spcAft>
              </a:pPr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8DD62-5925-8DCA-DE33-5AB8C088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STAT410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DF09C-C761-1E16-23FD-4B34D7E6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DC0C557-AC9F-48AA-8C35-8A48F0364188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B0666-7ABE-A102-1AFA-DF256D609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25927"/>
            <a:ext cx="5181600" cy="3776133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For this project we will model the inflation rate for all goods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Inflation is measured as the percent change of prices from a year ago versus now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Main Goal: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Create a model able to forecast inflation a year in advance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91E146-0423-2EA6-33F6-FD93A06AB13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913467"/>
                <a:ext cx="5181600" cy="42634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2021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→2022</m:t>
                      </m:r>
                    </m:oMath>
                  </m:oMathPara>
                </a14:m>
                <a:endParaRPr lang="en-US" sz="4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$50         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$60</m:t>
                      </m:r>
                    </m:oMath>
                  </m:oMathPara>
                </a14:m>
                <a:endParaRPr lang="en-US" sz="40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 algn="ctr">
                  <a:buNone/>
                </a:pPr>
                <a:r>
                  <a:rPr lang="en-US" dirty="0"/>
                  <a:t>Inflation Rate</a:t>
                </a:r>
              </a:p>
              <a:p>
                <a:pPr marL="0" indent="0" algn="ctr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60−50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491E146-0423-2EA6-33F6-FD93A06AB1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913467"/>
                <a:ext cx="5181600" cy="42634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D638AB-CF22-514D-3AB6-E6777460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6E152-5449-5068-3C1E-FDB9889F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2DCEC-4B61-4150-ACC2-D12068AAE71F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517A5-4F2A-2438-C73A-5D9D8FD0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8C2F9-1D3B-D4C6-94E0-AA78073E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6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A083-8131-BE8F-FB2A-266301E0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1A7DC-95B3-48B6-2209-A51DDE278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675"/>
            <a:ext cx="10354235" cy="4159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Sourced from U.S. Bureau of Labor Statistics (bls.gov):</a:t>
            </a:r>
          </a:p>
          <a:p>
            <a:r>
              <a:rPr lang="en-US" sz="2400"/>
              <a:t>Inflation </a:t>
            </a:r>
            <a:r>
              <a:rPr lang="en-US" sz="2400" dirty="0"/>
              <a:t>Rate for All Goods</a:t>
            </a:r>
          </a:p>
          <a:p>
            <a:r>
              <a:rPr lang="en-US" sz="2400" dirty="0"/>
              <a:t>Monthly Unemployment Rate</a:t>
            </a:r>
          </a:p>
          <a:p>
            <a:r>
              <a:rPr lang="en-US" sz="2400" dirty="0"/>
              <a:t>WTI Crude Oil Price Index</a:t>
            </a:r>
          </a:p>
          <a:p>
            <a:r>
              <a:rPr lang="en-US" sz="2400" dirty="0"/>
              <a:t>All Commodities Price Index</a:t>
            </a:r>
          </a:p>
          <a:p>
            <a:pPr marL="0" indent="0">
              <a:buNone/>
            </a:pPr>
            <a:r>
              <a:rPr lang="en-US" dirty="0"/>
              <a:t>Sourced from St. Louis Federal Reserve (fred.stlouisfed.org)</a:t>
            </a:r>
          </a:p>
          <a:p>
            <a:r>
              <a:rPr lang="en-US" sz="2400" dirty="0"/>
              <a:t>Federal Funds Rate</a:t>
            </a:r>
          </a:p>
          <a:p>
            <a:r>
              <a:rPr lang="en-US" sz="2400" dirty="0"/>
              <a:t>M2 Monthly Money Supply</a:t>
            </a:r>
          </a:p>
          <a:p>
            <a:r>
              <a:rPr lang="en-US" sz="2400" dirty="0"/>
              <a:t>Consumer Sentiment Index (University of Michigan)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DA58A-12CB-F046-B0B3-3C05F238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183E-C4D8-471A-B0EA-6BBAD47B6AAB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7CC86-7555-E985-89EB-3F8F22D9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F54FB-0A50-5932-A3B5-55A3737B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AC59-C340-5389-3C9E-756CCC66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501588"/>
          </a:xfrm>
        </p:spPr>
        <p:txBody>
          <a:bodyPr/>
          <a:lstStyle/>
          <a:p>
            <a:r>
              <a:rPr lang="en-US" dirty="0"/>
              <a:t>How has inflation changed over time?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159CB6-45B5-D794-AF94-1E2819103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2988" y="679742"/>
            <a:ext cx="6884894" cy="51636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437FE-95FE-CA3F-2016-00DDB75A9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Stable inflation is a recent trend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70s saw high inflation due to large increases in the money supply and an oil embargo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Brief deflationary period during the Great Recession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E544F-645E-CACA-5712-9B6C6287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DD1B9-5A1C-45FD-A591-F6E25F9DAB7C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B29CD-8F08-186C-8286-2A97AED00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60E70-331C-B4CC-13CC-0A8E6718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AC59-C340-5389-3C9E-756CCC66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6969"/>
            <a:ext cx="3932237" cy="1461247"/>
          </a:xfrm>
        </p:spPr>
        <p:txBody>
          <a:bodyPr/>
          <a:lstStyle/>
          <a:p>
            <a:r>
              <a:rPr lang="en-US" dirty="0"/>
              <a:t>What is related to inflation?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4F751E-A0E9-930F-72D9-B81DC5DBE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t="10722" r="2901" b="6893"/>
          <a:stretch/>
        </p:blipFill>
        <p:spPr>
          <a:xfrm>
            <a:off x="5240868" y="359834"/>
            <a:ext cx="6344054" cy="5746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437FE-95FE-CA3F-2016-00DDB75A9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776134"/>
          </a:xfrm>
        </p:spPr>
        <p:txBody>
          <a:bodyPr>
            <a:normAutofit lnSpcReduction="10000"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Federal funds rate and commodity prices are highly positively correlated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Consumer sentiment is moderately negatively correlated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Federal funds and commodity prices uniquely related to inflation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B0CCA-81D4-6DDD-908B-9239DA9C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57CF-FA4F-4981-8174-5582D4412813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092CF-7981-B1E2-5EF0-7EA46B37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3135C-85D1-3E28-5B28-A89E9E48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7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CD6BE1-E3E1-992E-9819-BDA8C2F4C90D}"/>
              </a:ext>
            </a:extLst>
          </p:cNvPr>
          <p:cNvSpPr/>
          <p:nvPr/>
        </p:nvSpPr>
        <p:spPr>
          <a:xfrm>
            <a:off x="5553634" y="1448300"/>
            <a:ext cx="779929" cy="66338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7DA02D-4CEF-3DD6-1C8F-F628A556DE44}"/>
              </a:ext>
            </a:extLst>
          </p:cNvPr>
          <p:cNvSpPr/>
          <p:nvPr/>
        </p:nvSpPr>
        <p:spPr>
          <a:xfrm>
            <a:off x="5553635" y="3724837"/>
            <a:ext cx="779929" cy="66338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83697F-6051-2966-5219-290950E188F8}"/>
              </a:ext>
            </a:extLst>
          </p:cNvPr>
          <p:cNvSpPr/>
          <p:nvPr/>
        </p:nvSpPr>
        <p:spPr>
          <a:xfrm>
            <a:off x="5553634" y="4464425"/>
            <a:ext cx="779929" cy="66338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2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AC59-C340-5389-3C9E-756CCC66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61247"/>
          </a:xfrm>
        </p:spPr>
        <p:txBody>
          <a:bodyPr/>
          <a:lstStyle/>
          <a:p>
            <a:r>
              <a:rPr lang="en-US" dirty="0"/>
              <a:t>What is related to inflation?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437FE-95FE-CA3F-2016-00DDB75A9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Federal funds is lower nowadays, but still rises with inflation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Consumer sentiment seems to drop because of volatile inflation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Commodity prices and inflation rise and drop together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B0CCA-81D4-6DDD-908B-9239DA9C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57CF-FA4F-4981-8174-5582D4412813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092CF-7981-B1E2-5EF0-7EA46B37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3135C-85D1-3E28-5B28-A89E9E48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A16A3CD-1449-D62B-1018-DCE1C06CA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40" y="295834"/>
            <a:ext cx="5392849" cy="21882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44242C-8550-AF9A-D894-0EE1E4F1F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2940" y="2150284"/>
            <a:ext cx="5392849" cy="21882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DA3910-5423-008F-F461-C3BADBF14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2940" y="4003377"/>
            <a:ext cx="5392849" cy="21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9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9C2407-A0FC-FF84-2D02-7416E34E71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420522"/>
                <a:ext cx="5181600" cy="3113125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Our first model is a multiple linear regression that uses all variables as regressors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𝐴𝑑𝑗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=0.8797</m:t>
                    </m:r>
                  </m:oMath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Oil price index was the only non-significant variable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9C2407-A0FC-FF84-2D02-7416E34E7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420522"/>
                <a:ext cx="5181600" cy="3113125"/>
              </a:xfrm>
              <a:blipFill>
                <a:blip r:embed="rId3"/>
                <a:stretch>
                  <a:fillRect l="-2118" t="-3327" b="-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2CC68E2D-F6B7-7A1F-0062-B9E2C649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Linear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AA6D1-3C39-F75B-7E4C-BC704E37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284-1684-4A3C-AD79-054B5178E8AA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6E25A-93A2-FD6A-AA16-1A597422C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STAT410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5772C-6E57-410E-4A0B-CC9AD27C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0C557-AC9F-48AA-8C35-8A48F0364188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E76D42-A65F-13A6-D5C5-91E32FCCA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120154"/>
            <a:ext cx="4966446" cy="37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975ADE1A-E7AF-4716-AC87-81CE7DD8E64C}" vid="{B49AAA06-FE83-4A87-9F24-A18F2D65E1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7540</TotalTime>
  <Words>1240</Words>
  <Application>Microsoft Office PowerPoint</Application>
  <PresentationFormat>Widescreen</PresentationFormat>
  <Paragraphs>273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Cambria Math</vt:lpstr>
      <vt:lpstr>Futura Std Medium</vt:lpstr>
      <vt:lpstr>Theme1</vt:lpstr>
      <vt:lpstr>Modeling U.S. Inflation</vt:lpstr>
      <vt:lpstr>Agenda</vt:lpstr>
      <vt:lpstr>What’s new with inflation?</vt:lpstr>
      <vt:lpstr>Project Overview</vt:lpstr>
      <vt:lpstr>Project Data</vt:lpstr>
      <vt:lpstr>How has inflation changed over time?</vt:lpstr>
      <vt:lpstr>What is related to inflation?</vt:lpstr>
      <vt:lpstr>What is related to inflation?</vt:lpstr>
      <vt:lpstr>Setting up Linear Model</vt:lpstr>
      <vt:lpstr>Evaluating the Linear Model</vt:lpstr>
      <vt:lpstr>Evaluating the Linear Model</vt:lpstr>
      <vt:lpstr>Time Series Modeling</vt:lpstr>
      <vt:lpstr>How can we model this data better?</vt:lpstr>
      <vt:lpstr>Another Approach: Neural Networks</vt:lpstr>
      <vt:lpstr>Time Series Model Evaluation</vt:lpstr>
      <vt:lpstr>Final Model Selection</vt:lpstr>
      <vt:lpstr>12-Month Inflation Forecast</vt:lpstr>
      <vt:lpstr>Conclusions</vt:lpstr>
      <vt:lpstr>Questions</vt:lpstr>
      <vt:lpstr>Appendix 1 – Data Cleaning Summary</vt:lpstr>
      <vt:lpstr>Appendix 2a – Time Series Decompositions</vt:lpstr>
      <vt:lpstr>Appendix 2b – Lag Plots</vt:lpstr>
      <vt:lpstr>Appendix 2c – Season Plots</vt:lpstr>
      <vt:lpstr>Appendix 3 – Line plots of variables</vt:lpstr>
      <vt:lpstr>Appendix 4 – Residual Plots</vt:lpstr>
      <vt:lpstr>Appendix 5 – Full Pair Plot</vt:lpstr>
      <vt:lpstr>Appendix 6 – Modeling Methodology</vt:lpstr>
      <vt:lpstr>Appendix 7 – Forecasting Methodology</vt:lpstr>
      <vt:lpstr>Appendix 8 – Full Inflation Forecasts</vt:lpstr>
      <vt:lpstr>Appendix 9 – Model Evaluation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U.S. Inflation</dc:title>
  <dc:creator>Benjamin Allen</dc:creator>
  <cp:lastModifiedBy>Benjamin Allen</cp:lastModifiedBy>
  <cp:revision>166</cp:revision>
  <dcterms:created xsi:type="dcterms:W3CDTF">2022-11-07T08:46:52Z</dcterms:created>
  <dcterms:modified xsi:type="dcterms:W3CDTF">2022-11-30T02:28:46Z</dcterms:modified>
</cp:coreProperties>
</file>